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0"/>
  </p:notesMasterIdLst>
  <p:sldIdLst>
    <p:sldId id="256" r:id="rId2"/>
    <p:sldId id="262" r:id="rId3"/>
    <p:sldId id="261" r:id="rId4"/>
    <p:sldId id="257" r:id="rId5"/>
    <p:sldId id="259" r:id="rId6"/>
    <p:sldId id="260" r:id="rId7"/>
    <p:sldId id="258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26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200" y="20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23FD58-FEAD-430C-8BA1-E46ED2B7F9D4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CD70830-0CF8-4D2F-82C2-7FFCFAD10C68}">
      <dgm:prSet custT="1"/>
      <dgm:spPr/>
      <dgm:t>
        <a:bodyPr/>
        <a:lstStyle/>
        <a:p>
          <a:pPr>
            <a:tabLst>
              <a:tab pos="573088" algn="l"/>
            </a:tabLst>
          </a:pPr>
          <a:r>
            <a:rPr lang="en-US" sz="1100" dirty="0"/>
            <a:t>Why:  Accountability to the board, departments, staff, community </a:t>
          </a:r>
        </a:p>
      </dgm:t>
    </dgm:pt>
    <dgm:pt modelId="{C32BD360-BA85-4308-A171-05670FEAA787}" type="sibTrans" cxnId="{0EF40B1F-FF67-45E4-A77D-A804894ADF1D}">
      <dgm:prSet/>
      <dgm:spPr/>
      <dgm:t>
        <a:bodyPr/>
        <a:lstStyle/>
        <a:p>
          <a:endParaRPr lang="en-US"/>
        </a:p>
      </dgm:t>
    </dgm:pt>
    <dgm:pt modelId="{A707915F-3584-4161-9D45-BCB704A55A29}" type="parTrans" cxnId="{0EF40B1F-FF67-45E4-A77D-A804894ADF1D}">
      <dgm:prSet/>
      <dgm:spPr/>
      <dgm:t>
        <a:bodyPr/>
        <a:lstStyle/>
        <a:p>
          <a:endParaRPr lang="en-US"/>
        </a:p>
      </dgm:t>
    </dgm:pt>
    <dgm:pt modelId="{B334BDFA-E1EC-4AB0-A0FA-F57FB4985F4C}">
      <dgm:prSet custT="1"/>
      <dgm:spPr/>
      <dgm:t>
        <a:bodyPr/>
        <a:lstStyle/>
        <a:p>
          <a:pPr>
            <a:tabLst>
              <a:tab pos="461963" algn="l"/>
            </a:tabLst>
          </a:pPr>
          <a:r>
            <a:rPr lang="en-US" sz="1100" dirty="0"/>
            <a:t>What: Tracking progress on program project/action.</a:t>
          </a:r>
        </a:p>
      </dgm:t>
    </dgm:pt>
    <dgm:pt modelId="{550CD405-FADD-429D-A265-8975B1583B5E}" type="sibTrans" cxnId="{A55C2A54-D667-40FF-B587-A9CE2794EB7E}">
      <dgm:prSet/>
      <dgm:spPr/>
      <dgm:t>
        <a:bodyPr/>
        <a:lstStyle/>
        <a:p>
          <a:endParaRPr lang="en-US"/>
        </a:p>
      </dgm:t>
    </dgm:pt>
    <dgm:pt modelId="{328995C9-9CD5-4FF0-BD2D-D7B69B328641}" type="parTrans" cxnId="{A55C2A54-D667-40FF-B587-A9CE2794EB7E}">
      <dgm:prSet/>
      <dgm:spPr/>
      <dgm:t>
        <a:bodyPr/>
        <a:lstStyle/>
        <a:p>
          <a:endParaRPr lang="en-US"/>
        </a:p>
      </dgm:t>
    </dgm:pt>
    <dgm:pt modelId="{E20DC9C7-1CD4-421C-853A-4D7E150AFF9D}">
      <dgm:prSet custT="1"/>
      <dgm:spPr/>
      <dgm:t>
        <a:bodyPr/>
        <a:lstStyle/>
        <a:p>
          <a:pPr>
            <a:tabLst>
              <a:tab pos="461963" algn="l"/>
            </a:tabLst>
          </a:pPr>
          <a:r>
            <a:rPr lang="en-US" sz="1100" dirty="0"/>
            <a:t>Who: Staff will be prompted to update the status of each of the projects/actions for strategies and goals</a:t>
          </a:r>
        </a:p>
      </dgm:t>
    </dgm:pt>
    <dgm:pt modelId="{2C1633B0-00AF-47FC-A9E3-36E4C0182E22}" type="sibTrans" cxnId="{36706739-77F4-4952-BB53-09321E1E7549}">
      <dgm:prSet/>
      <dgm:spPr/>
      <dgm:t>
        <a:bodyPr/>
        <a:lstStyle/>
        <a:p>
          <a:endParaRPr lang="en-US"/>
        </a:p>
      </dgm:t>
    </dgm:pt>
    <dgm:pt modelId="{1A702779-4FF0-47C9-BD78-C73BCDEC6FC2}" type="parTrans" cxnId="{36706739-77F4-4952-BB53-09321E1E7549}">
      <dgm:prSet/>
      <dgm:spPr/>
      <dgm:t>
        <a:bodyPr/>
        <a:lstStyle/>
        <a:p>
          <a:endParaRPr lang="en-US"/>
        </a:p>
      </dgm:t>
    </dgm:pt>
    <dgm:pt modelId="{AEC0030C-CCC5-4FEA-BA7D-CDCD51D0EF7E}">
      <dgm:prSet custT="1"/>
      <dgm:spPr/>
      <dgm:t>
        <a:bodyPr/>
        <a:lstStyle/>
        <a:p>
          <a:pPr>
            <a:tabLst>
              <a:tab pos="461963" algn="l"/>
            </a:tabLst>
          </a:pPr>
          <a:r>
            <a:rPr lang="en-US" sz="1100" dirty="0"/>
            <a:t>Where:		In the </a:t>
          </a:r>
          <a:r>
            <a:rPr lang="en-US" sz="1100" dirty="0" err="1"/>
            <a:t>Envisio</a:t>
          </a:r>
          <a:r>
            <a:rPr lang="en-US" sz="1100" dirty="0"/>
            <a:t> business planning software </a:t>
          </a:r>
        </a:p>
        <a:p>
          <a:pPr>
            <a:tabLst>
              <a:tab pos="461963" algn="l"/>
            </a:tabLst>
          </a:pPr>
          <a:r>
            <a:rPr lang="en-US" sz="1100" dirty="0"/>
            <a:t>		</a:t>
          </a:r>
        </a:p>
      </dgm:t>
    </dgm:pt>
    <dgm:pt modelId="{1BB327CD-5E9D-4581-9AC4-DDC2FE6A62E7}" type="sibTrans" cxnId="{B38C1945-457B-429F-B88C-350636B2C4D6}">
      <dgm:prSet/>
      <dgm:spPr/>
      <dgm:t>
        <a:bodyPr/>
        <a:lstStyle/>
        <a:p>
          <a:endParaRPr lang="en-US"/>
        </a:p>
      </dgm:t>
    </dgm:pt>
    <dgm:pt modelId="{B1B04495-4C87-4475-95B0-4B80B049B3D0}" type="parTrans" cxnId="{B38C1945-457B-429F-B88C-350636B2C4D6}">
      <dgm:prSet/>
      <dgm:spPr/>
      <dgm:t>
        <a:bodyPr/>
        <a:lstStyle/>
        <a:p>
          <a:endParaRPr lang="en-US"/>
        </a:p>
      </dgm:t>
    </dgm:pt>
    <dgm:pt modelId="{14852A52-E1F7-45DE-A571-C1BC1CEF15A5}">
      <dgm:prSet custT="1"/>
      <dgm:spPr/>
      <dgm:t>
        <a:bodyPr/>
        <a:lstStyle/>
        <a:p>
          <a:pPr>
            <a:tabLst>
              <a:tab pos="461963" algn="l"/>
            </a:tabLst>
          </a:pPr>
          <a:r>
            <a:rPr lang="en-US" sz="1100" dirty="0"/>
            <a:t>When: Monthly Cadence 		</a:t>
          </a:r>
        </a:p>
      </dgm:t>
    </dgm:pt>
    <dgm:pt modelId="{85996653-8D70-4EA0-9E8E-EE5675DD3457}" type="sibTrans" cxnId="{FA9CA7A1-04C6-41EF-A769-FA0B5AB9659D}">
      <dgm:prSet/>
      <dgm:spPr/>
      <dgm:t>
        <a:bodyPr/>
        <a:lstStyle/>
        <a:p>
          <a:endParaRPr lang="en-US"/>
        </a:p>
      </dgm:t>
    </dgm:pt>
    <dgm:pt modelId="{E2578458-3DEC-4E7B-A884-51FFB332838B}" type="parTrans" cxnId="{FA9CA7A1-04C6-41EF-A769-FA0B5AB9659D}">
      <dgm:prSet/>
      <dgm:spPr/>
      <dgm:t>
        <a:bodyPr/>
        <a:lstStyle/>
        <a:p>
          <a:endParaRPr lang="en-US"/>
        </a:p>
      </dgm:t>
    </dgm:pt>
    <dgm:pt modelId="{396C7E40-857F-412C-A200-FD15DC57F751}" type="pres">
      <dgm:prSet presAssocID="{3423FD58-FEAD-430C-8BA1-E46ED2B7F9D4}" presName="linear" presStyleCnt="0">
        <dgm:presLayoutVars>
          <dgm:animLvl val="lvl"/>
          <dgm:resizeHandles val="exact"/>
        </dgm:presLayoutVars>
      </dgm:prSet>
      <dgm:spPr/>
    </dgm:pt>
    <dgm:pt modelId="{500C88D7-D436-4A16-A494-21BF3B8E7C22}" type="pres">
      <dgm:prSet presAssocID="{2CD70830-0CF8-4D2F-82C2-7FFCFAD10C68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1C4AD0C-0738-4C42-83AF-80FDA4B8CE6B}" type="pres">
      <dgm:prSet presAssocID="{C32BD360-BA85-4308-A171-05670FEAA787}" presName="spacer" presStyleCnt="0"/>
      <dgm:spPr/>
    </dgm:pt>
    <dgm:pt modelId="{5F3BD129-0476-4F81-9F44-9434DE775661}" type="pres">
      <dgm:prSet presAssocID="{B334BDFA-E1EC-4AB0-A0FA-F57FB4985F4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E6AF033B-8893-4121-99BB-66FFEB478327}" type="pres">
      <dgm:prSet presAssocID="{550CD405-FADD-429D-A265-8975B1583B5E}" presName="spacer" presStyleCnt="0"/>
      <dgm:spPr/>
    </dgm:pt>
    <dgm:pt modelId="{9BAA82AE-EBDC-417C-9067-394D9B076D5C}" type="pres">
      <dgm:prSet presAssocID="{E20DC9C7-1CD4-421C-853A-4D7E150AFF9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86C1591-8D4F-424A-B591-77F0B7CC43BD}" type="pres">
      <dgm:prSet presAssocID="{2C1633B0-00AF-47FC-A9E3-36E4C0182E22}" presName="spacer" presStyleCnt="0"/>
      <dgm:spPr/>
    </dgm:pt>
    <dgm:pt modelId="{B2D4470D-CB22-428C-92A5-56555A04707A}" type="pres">
      <dgm:prSet presAssocID="{AEC0030C-CCC5-4FEA-BA7D-CDCD51D0EF7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64EAFCD9-2877-4A3F-8131-7188371B9302}" type="pres">
      <dgm:prSet presAssocID="{1BB327CD-5E9D-4581-9AC4-DDC2FE6A62E7}" presName="spacer" presStyleCnt="0"/>
      <dgm:spPr/>
    </dgm:pt>
    <dgm:pt modelId="{2CC1B76A-E6CA-4333-B419-83CCF2AC5EAF}" type="pres">
      <dgm:prSet presAssocID="{14852A52-E1F7-45DE-A571-C1BC1CEF15A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63D100E-FB2F-4A5C-98B3-68EC0B2C254E}" type="presOf" srcId="{AEC0030C-CCC5-4FEA-BA7D-CDCD51D0EF7E}" destId="{B2D4470D-CB22-428C-92A5-56555A04707A}" srcOrd="0" destOrd="0" presId="urn:microsoft.com/office/officeart/2005/8/layout/vList2"/>
    <dgm:cxn modelId="{0EF40B1F-FF67-45E4-A77D-A804894ADF1D}" srcId="{3423FD58-FEAD-430C-8BA1-E46ED2B7F9D4}" destId="{2CD70830-0CF8-4D2F-82C2-7FFCFAD10C68}" srcOrd="0" destOrd="0" parTransId="{A707915F-3584-4161-9D45-BCB704A55A29}" sibTransId="{C32BD360-BA85-4308-A171-05670FEAA787}"/>
    <dgm:cxn modelId="{36706739-77F4-4952-BB53-09321E1E7549}" srcId="{3423FD58-FEAD-430C-8BA1-E46ED2B7F9D4}" destId="{E20DC9C7-1CD4-421C-853A-4D7E150AFF9D}" srcOrd="2" destOrd="0" parTransId="{1A702779-4FF0-47C9-BD78-C73BCDEC6FC2}" sibTransId="{2C1633B0-00AF-47FC-A9E3-36E4C0182E22}"/>
    <dgm:cxn modelId="{C67DEF3C-D917-457F-9BC0-C34C563D0556}" type="presOf" srcId="{E20DC9C7-1CD4-421C-853A-4D7E150AFF9D}" destId="{9BAA82AE-EBDC-417C-9067-394D9B076D5C}" srcOrd="0" destOrd="0" presId="urn:microsoft.com/office/officeart/2005/8/layout/vList2"/>
    <dgm:cxn modelId="{B38C1945-457B-429F-B88C-350636B2C4D6}" srcId="{3423FD58-FEAD-430C-8BA1-E46ED2B7F9D4}" destId="{AEC0030C-CCC5-4FEA-BA7D-CDCD51D0EF7E}" srcOrd="3" destOrd="0" parTransId="{B1B04495-4C87-4475-95B0-4B80B049B3D0}" sibTransId="{1BB327CD-5E9D-4581-9AC4-DDC2FE6A62E7}"/>
    <dgm:cxn modelId="{A55C2A54-D667-40FF-B587-A9CE2794EB7E}" srcId="{3423FD58-FEAD-430C-8BA1-E46ED2B7F9D4}" destId="{B334BDFA-E1EC-4AB0-A0FA-F57FB4985F4C}" srcOrd="1" destOrd="0" parTransId="{328995C9-9CD5-4FF0-BD2D-D7B69B328641}" sibTransId="{550CD405-FADD-429D-A265-8975B1583B5E}"/>
    <dgm:cxn modelId="{AEE81192-7113-4D56-ADAE-9767516953D1}" type="presOf" srcId="{2CD70830-0CF8-4D2F-82C2-7FFCFAD10C68}" destId="{500C88D7-D436-4A16-A494-21BF3B8E7C22}" srcOrd="0" destOrd="0" presId="urn:microsoft.com/office/officeart/2005/8/layout/vList2"/>
    <dgm:cxn modelId="{FA9CA7A1-04C6-41EF-A769-FA0B5AB9659D}" srcId="{3423FD58-FEAD-430C-8BA1-E46ED2B7F9D4}" destId="{14852A52-E1F7-45DE-A571-C1BC1CEF15A5}" srcOrd="4" destOrd="0" parTransId="{E2578458-3DEC-4E7B-A884-51FFB332838B}" sibTransId="{85996653-8D70-4EA0-9E8E-EE5675DD3457}"/>
    <dgm:cxn modelId="{2FFEBDAC-3EC2-4422-BA66-72CE4AAB6568}" type="presOf" srcId="{3423FD58-FEAD-430C-8BA1-E46ED2B7F9D4}" destId="{396C7E40-857F-412C-A200-FD15DC57F751}" srcOrd="0" destOrd="0" presId="urn:microsoft.com/office/officeart/2005/8/layout/vList2"/>
    <dgm:cxn modelId="{80A01FBE-D51E-4025-B257-1CEB695D0862}" type="presOf" srcId="{14852A52-E1F7-45DE-A571-C1BC1CEF15A5}" destId="{2CC1B76A-E6CA-4333-B419-83CCF2AC5EAF}" srcOrd="0" destOrd="0" presId="urn:microsoft.com/office/officeart/2005/8/layout/vList2"/>
    <dgm:cxn modelId="{D52E02D1-F43D-46E5-88EF-7BFC21C3D53A}" type="presOf" srcId="{B334BDFA-E1EC-4AB0-A0FA-F57FB4985F4C}" destId="{5F3BD129-0476-4F81-9F44-9434DE775661}" srcOrd="0" destOrd="0" presId="urn:microsoft.com/office/officeart/2005/8/layout/vList2"/>
    <dgm:cxn modelId="{1357E942-CBCC-4AC9-BC3D-91DC647A6B38}" type="presParOf" srcId="{396C7E40-857F-412C-A200-FD15DC57F751}" destId="{500C88D7-D436-4A16-A494-21BF3B8E7C22}" srcOrd="0" destOrd="0" presId="urn:microsoft.com/office/officeart/2005/8/layout/vList2"/>
    <dgm:cxn modelId="{1783F749-E4BF-44E0-B745-C945E2BDA947}" type="presParOf" srcId="{396C7E40-857F-412C-A200-FD15DC57F751}" destId="{D1C4AD0C-0738-4C42-83AF-80FDA4B8CE6B}" srcOrd="1" destOrd="0" presId="urn:microsoft.com/office/officeart/2005/8/layout/vList2"/>
    <dgm:cxn modelId="{46148D7C-CFF6-4410-A65A-E63429E0F087}" type="presParOf" srcId="{396C7E40-857F-412C-A200-FD15DC57F751}" destId="{5F3BD129-0476-4F81-9F44-9434DE775661}" srcOrd="2" destOrd="0" presId="urn:microsoft.com/office/officeart/2005/8/layout/vList2"/>
    <dgm:cxn modelId="{97D5E41B-9DA2-4835-9E0D-119A925EE97F}" type="presParOf" srcId="{396C7E40-857F-412C-A200-FD15DC57F751}" destId="{E6AF033B-8893-4121-99BB-66FFEB478327}" srcOrd="3" destOrd="0" presId="urn:microsoft.com/office/officeart/2005/8/layout/vList2"/>
    <dgm:cxn modelId="{0473E2FD-9E9F-447D-B335-F71822721413}" type="presParOf" srcId="{396C7E40-857F-412C-A200-FD15DC57F751}" destId="{9BAA82AE-EBDC-417C-9067-394D9B076D5C}" srcOrd="4" destOrd="0" presId="urn:microsoft.com/office/officeart/2005/8/layout/vList2"/>
    <dgm:cxn modelId="{394132BF-019E-4F2E-8045-2E4C4C0F8164}" type="presParOf" srcId="{396C7E40-857F-412C-A200-FD15DC57F751}" destId="{B86C1591-8D4F-424A-B591-77F0B7CC43BD}" srcOrd="5" destOrd="0" presId="urn:microsoft.com/office/officeart/2005/8/layout/vList2"/>
    <dgm:cxn modelId="{5D1E5B28-29C6-40A8-AFE9-5EA7C3E70EDD}" type="presParOf" srcId="{396C7E40-857F-412C-A200-FD15DC57F751}" destId="{B2D4470D-CB22-428C-92A5-56555A04707A}" srcOrd="6" destOrd="0" presId="urn:microsoft.com/office/officeart/2005/8/layout/vList2"/>
    <dgm:cxn modelId="{9D5F476F-CEB5-4BA9-99D3-4795F57365DB}" type="presParOf" srcId="{396C7E40-857F-412C-A200-FD15DC57F751}" destId="{64EAFCD9-2877-4A3F-8131-7188371B9302}" srcOrd="7" destOrd="0" presId="urn:microsoft.com/office/officeart/2005/8/layout/vList2"/>
    <dgm:cxn modelId="{B03634CC-0BC8-410D-B3E0-F751C10CCA4B}" type="presParOf" srcId="{396C7E40-857F-412C-A200-FD15DC57F751}" destId="{2CC1B76A-E6CA-4333-B419-83CCF2AC5EA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0C88D7-D436-4A16-A494-21BF3B8E7C22}">
      <dsp:nvSpPr>
        <dsp:cNvPr id="0" name=""/>
        <dsp:cNvSpPr/>
      </dsp:nvSpPr>
      <dsp:spPr>
        <a:xfrm>
          <a:off x="0" y="41925"/>
          <a:ext cx="7012370" cy="8236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2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>
              <a:tab pos="573088" algn="l"/>
            </a:tabLst>
          </a:pPr>
          <a:r>
            <a:rPr lang="en-US" sz="1100" kern="1200" dirty="0"/>
            <a:t>Why:  Accountability to the board, departments, staff, community </a:t>
          </a:r>
        </a:p>
      </dsp:txBody>
      <dsp:txXfrm>
        <a:off x="40209" y="82134"/>
        <a:ext cx="6931952" cy="743262"/>
      </dsp:txXfrm>
    </dsp:sp>
    <dsp:sp modelId="{5F3BD129-0476-4F81-9F44-9434DE775661}">
      <dsp:nvSpPr>
        <dsp:cNvPr id="0" name=""/>
        <dsp:cNvSpPr/>
      </dsp:nvSpPr>
      <dsp:spPr>
        <a:xfrm>
          <a:off x="0" y="992325"/>
          <a:ext cx="7012370" cy="8236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3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>
              <a:tab pos="461963" algn="l"/>
            </a:tabLst>
          </a:pPr>
          <a:r>
            <a:rPr lang="en-US" sz="1100" kern="1200" dirty="0"/>
            <a:t>What: Tracking progress on program project/action.</a:t>
          </a:r>
        </a:p>
      </dsp:txBody>
      <dsp:txXfrm>
        <a:off x="40209" y="1032534"/>
        <a:ext cx="6931952" cy="743262"/>
      </dsp:txXfrm>
    </dsp:sp>
    <dsp:sp modelId="{9BAA82AE-EBDC-417C-9067-394D9B076D5C}">
      <dsp:nvSpPr>
        <dsp:cNvPr id="0" name=""/>
        <dsp:cNvSpPr/>
      </dsp:nvSpPr>
      <dsp:spPr>
        <a:xfrm>
          <a:off x="0" y="1942725"/>
          <a:ext cx="7012370" cy="8236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4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>
              <a:tab pos="461963" algn="l"/>
            </a:tabLst>
          </a:pPr>
          <a:r>
            <a:rPr lang="en-US" sz="1100" kern="1200" dirty="0"/>
            <a:t>Who: Staff will be prompted to update the status of each of the projects/actions for strategies and goals</a:t>
          </a:r>
        </a:p>
      </dsp:txBody>
      <dsp:txXfrm>
        <a:off x="40209" y="1982934"/>
        <a:ext cx="6931952" cy="743262"/>
      </dsp:txXfrm>
    </dsp:sp>
    <dsp:sp modelId="{B2D4470D-CB22-428C-92A5-56555A04707A}">
      <dsp:nvSpPr>
        <dsp:cNvPr id="0" name=""/>
        <dsp:cNvSpPr/>
      </dsp:nvSpPr>
      <dsp:spPr>
        <a:xfrm>
          <a:off x="0" y="2893125"/>
          <a:ext cx="7012370" cy="82368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5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>
              <a:tab pos="461963" algn="l"/>
            </a:tabLst>
          </a:pPr>
          <a:r>
            <a:rPr lang="en-US" sz="1100" kern="1200" dirty="0"/>
            <a:t>Where:		In the </a:t>
          </a:r>
          <a:r>
            <a:rPr lang="en-US" sz="1100" kern="1200" dirty="0" err="1"/>
            <a:t>Envisio</a:t>
          </a:r>
          <a:r>
            <a:rPr lang="en-US" sz="1100" kern="1200" dirty="0"/>
            <a:t> business planning software 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>
              <a:tab pos="461963" algn="l"/>
            </a:tabLst>
          </a:pPr>
          <a:r>
            <a:rPr lang="en-US" sz="1100" kern="1200" dirty="0"/>
            <a:t>		</a:t>
          </a:r>
        </a:p>
      </dsp:txBody>
      <dsp:txXfrm>
        <a:off x="40209" y="2933334"/>
        <a:ext cx="6931952" cy="743262"/>
      </dsp:txXfrm>
    </dsp:sp>
    <dsp:sp modelId="{2CC1B76A-E6CA-4333-B419-83CCF2AC5EAF}">
      <dsp:nvSpPr>
        <dsp:cNvPr id="0" name=""/>
        <dsp:cNvSpPr/>
      </dsp:nvSpPr>
      <dsp:spPr>
        <a:xfrm>
          <a:off x="0" y="3843525"/>
          <a:ext cx="7012370" cy="82368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6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tabLst>
              <a:tab pos="461963" algn="l"/>
            </a:tabLst>
          </a:pPr>
          <a:r>
            <a:rPr lang="en-US" sz="1100" kern="1200" dirty="0"/>
            <a:t>When: Monthly Cadence 		</a:t>
          </a:r>
        </a:p>
      </dsp:txBody>
      <dsp:txXfrm>
        <a:off x="40209" y="3883734"/>
        <a:ext cx="6931952" cy="743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B116A-31D9-6143-9577-4691D758BC95}" type="datetimeFigureOut">
              <a:rPr lang="en-US" smtClean="0"/>
              <a:t>10/31/19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6BEC3-C2BB-7845-805E-96E158C9E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0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64de156a68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5" name="Google Shape;205;g64de156a68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004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10/31/19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25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10/31/19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29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10/31/19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054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Lato Black"/>
              <a:buNone/>
              <a:defRPr>
                <a:solidFill>
                  <a:srgbClr val="595959"/>
                </a:solidFill>
                <a:latin typeface="Lato Black"/>
                <a:ea typeface="Lato Black"/>
                <a:cs typeface="Lato Black"/>
                <a:sym typeface="Lato Black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None/>
              <a:defRPr>
                <a:solidFill>
                  <a:srgbClr val="434343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None/>
              <a:defRPr>
                <a:solidFill>
                  <a:srgbClr val="434343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None/>
              <a:defRPr>
                <a:solidFill>
                  <a:srgbClr val="434343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None/>
              <a:defRPr>
                <a:solidFill>
                  <a:srgbClr val="434343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None/>
              <a:defRPr>
                <a:solidFill>
                  <a:srgbClr val="434343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None/>
              <a:defRPr>
                <a:solidFill>
                  <a:srgbClr val="434343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None/>
              <a:defRPr>
                <a:solidFill>
                  <a:srgbClr val="434343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None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Lato Light"/>
              <a:buChar char="•"/>
              <a:defRPr>
                <a:solidFill>
                  <a:srgbClr val="434343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Lato Light"/>
              <a:buChar char="•"/>
              <a:defRPr>
                <a:solidFill>
                  <a:srgbClr val="434343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Lato Light"/>
              <a:buChar char="•"/>
              <a:defRPr>
                <a:solidFill>
                  <a:srgbClr val="434343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Lato Light"/>
              <a:buChar char="•"/>
              <a:defRPr>
                <a:solidFill>
                  <a:srgbClr val="434343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Lato Light"/>
              <a:buChar char="•"/>
              <a:defRPr>
                <a:solidFill>
                  <a:srgbClr val="434343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Lato Light"/>
              <a:buChar char="•"/>
              <a:defRPr>
                <a:solidFill>
                  <a:srgbClr val="434343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Lato Light"/>
              <a:buChar char="•"/>
              <a:defRPr>
                <a:solidFill>
                  <a:srgbClr val="434343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Lato Light"/>
              <a:buChar char="•"/>
              <a:defRPr>
                <a:solidFill>
                  <a:srgbClr val="434343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Lato Light"/>
              <a:buChar char="•"/>
              <a:defRPr>
                <a:solidFill>
                  <a:srgbClr val="434343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6" name="Google Shape;126;p24"/>
          <p:cNvSpPr/>
          <p:nvPr/>
        </p:nvSpPr>
        <p:spPr>
          <a:xfrm>
            <a:off x="0" y="6575990"/>
            <a:ext cx="12192000" cy="289500"/>
          </a:xfrm>
          <a:prstGeom prst="rect">
            <a:avLst/>
          </a:prstGeom>
          <a:gradFill>
            <a:gsLst>
              <a:gs pos="0">
                <a:srgbClr val="004E65"/>
              </a:gs>
              <a:gs pos="50000">
                <a:srgbClr val="007092"/>
              </a:gs>
              <a:gs pos="100000">
                <a:srgbClr val="0088AF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48079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10/31/19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010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10/31/19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282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10/31/19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34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10/31/19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47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10/31/19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818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10/31/19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387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10/31/19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78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10/31/19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67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10/31/19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2389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  <p:sldLayoutId id="2147483700" r:id="rId12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CD92959C-1C51-4E6E-8E50-BE2367AEBF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9" name="Rectangle 10">
            <a:extLst>
              <a:ext uri="{FF2B5EF4-FFF2-40B4-BE49-F238E27FC236}">
                <a16:creationId xmlns:a16="http://schemas.microsoft.com/office/drawing/2014/main" id="{64C13BAB-7C00-4D21-A857-E3D41C0A2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068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1F1FF39A-AC3C-4066-9D4C-519AA2281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068" y="601201"/>
            <a:ext cx="3702134" cy="5791132"/>
          </a:xfrm>
          <a:prstGeom prst="rect">
            <a:avLst/>
          </a:prstGeom>
          <a:solidFill>
            <a:srgbClr val="465359">
              <a:alpha val="97000"/>
            </a:srgb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8D4B95-FD08-49CF-8F3C-A546DF075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4200" y="1524001"/>
            <a:ext cx="3412067" cy="3478384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District 49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Training Session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A00098-7804-4BDE-B901-55DDBCE85C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200" y="5145513"/>
            <a:ext cx="3412067" cy="73882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>
                    <a:alpha val="75000"/>
                  </a:srgbClr>
                </a:solidFill>
              </a:rPr>
              <a:t>4-NOV-2019</a:t>
            </a:r>
          </a:p>
        </p:txBody>
      </p:sp>
    </p:spTree>
    <p:extLst>
      <p:ext uri="{BB962C8B-B14F-4D97-AF65-F5344CB8AC3E}">
        <p14:creationId xmlns:p14="http://schemas.microsoft.com/office/powerpoint/2010/main" val="320677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7"/>
          <p:cNvSpPr txBox="1">
            <a:spLocks noGrp="1"/>
          </p:cNvSpPr>
          <p:nvPr>
            <p:ph type="title"/>
          </p:nvPr>
        </p:nvSpPr>
        <p:spPr>
          <a:xfrm>
            <a:off x="1283225" y="590175"/>
            <a:ext cx="10303500" cy="49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8595B"/>
              </a:buClr>
              <a:buSzPts val="2600"/>
              <a:buFont typeface="Lato Black"/>
              <a:buNone/>
            </a:pPr>
            <a:r>
              <a:rPr lang="en-US">
                <a:solidFill>
                  <a:srgbClr val="757070"/>
                </a:solidFill>
              </a:rPr>
              <a:t>Meet your Success team!</a:t>
            </a:r>
            <a:endParaRPr/>
          </a:p>
        </p:txBody>
      </p:sp>
      <p:pic>
        <p:nvPicPr>
          <p:cNvPr id="209" name="Google Shape;209;p37"/>
          <p:cNvPicPr preferRelativeResize="0"/>
          <p:nvPr/>
        </p:nvPicPr>
        <p:blipFill rotWithShape="1">
          <a:blip r:embed="rId3">
            <a:alphaModFix/>
          </a:blip>
          <a:srcRect l="67" t="24290" r="3360" b="11330"/>
          <a:stretch/>
        </p:blipFill>
        <p:spPr>
          <a:xfrm>
            <a:off x="5209746" y="2040386"/>
            <a:ext cx="2037600" cy="20376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210" name="Google Shape;210;p37"/>
          <p:cNvSpPr txBox="1"/>
          <p:nvPr/>
        </p:nvSpPr>
        <p:spPr>
          <a:xfrm>
            <a:off x="2300808" y="4248904"/>
            <a:ext cx="7959300" cy="21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rgbClr val="595959"/>
                </a:solidFill>
                <a:latin typeface="Lato Black"/>
                <a:ea typeface="Lato Black"/>
                <a:cs typeface="Lato Black"/>
                <a:sym typeface="Lato Black"/>
              </a:rPr>
              <a:t>Ricky Chu</a:t>
            </a:r>
            <a:endParaRPr sz="2400" b="1" i="0" u="none" strike="noStrike" cap="none">
              <a:solidFill>
                <a:srgbClr val="595959"/>
              </a:solidFill>
              <a:latin typeface="Lato Black"/>
              <a:ea typeface="Lato Black"/>
              <a:cs typeface="Lato Black"/>
              <a:sym typeface="Lato Black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u="none" strike="noStrike" cap="none">
                <a:solidFill>
                  <a:srgbClr val="339BB6"/>
                </a:solidFill>
                <a:latin typeface="Lato"/>
                <a:ea typeface="Lato"/>
                <a:cs typeface="Lato"/>
                <a:sym typeface="Lato"/>
              </a:rPr>
              <a:t>Senior Customer </a:t>
            </a:r>
            <a:r>
              <a:rPr lang="en-US" sz="1800" i="1">
                <a:solidFill>
                  <a:srgbClr val="339BB6"/>
                </a:solidFill>
                <a:latin typeface="Lato"/>
                <a:ea typeface="Lato"/>
                <a:cs typeface="Lato"/>
                <a:sym typeface="Lato"/>
              </a:rPr>
              <a:t>Solutions Specialist</a:t>
            </a:r>
            <a:r>
              <a:rPr lang="en-US" sz="1800" i="1" u="none" strike="noStrike" cap="none">
                <a:solidFill>
                  <a:srgbClr val="339BB6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i="1">
              <a:solidFill>
                <a:srgbClr val="339BB6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595959"/>
              </a:solidFill>
              <a:highlight>
                <a:schemeClr val="lt1"/>
              </a:highlight>
              <a:latin typeface="Lato Light"/>
              <a:ea typeface="Lato Light"/>
              <a:cs typeface="Lato Light"/>
              <a:sym typeface="La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927926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64D4B-BDA3-4521-B0E0-BEBEA9FF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Agenda/Objective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A3AFA0-0B32-4DFA-96BA-43B62D2AB7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10813638" cy="3633047"/>
          </a:xfrm>
        </p:spPr>
        <p:txBody>
          <a:bodyPr/>
          <a:lstStyle/>
          <a:p>
            <a:pPr lvl="1"/>
            <a:r>
              <a:rPr lang="en-US" dirty="0">
                <a:solidFill>
                  <a:schemeClr val="tx1"/>
                </a:solidFill>
              </a:rPr>
              <a:t>Why </a:t>
            </a:r>
            <a:r>
              <a:rPr lang="en-US" dirty="0" err="1">
                <a:solidFill>
                  <a:schemeClr val="tx1"/>
                </a:solidFill>
              </a:rPr>
              <a:t>Envisio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Navigate through the software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Home Screen Indicators / Notification Settings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How to provide updates against actions and KPI’s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Types of Reports / Report Creation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224C99-2404-4D4A-9D90-1401B4FA005C}"/>
              </a:ext>
            </a:extLst>
          </p:cNvPr>
          <p:cNvSpPr/>
          <p:nvPr/>
        </p:nvSpPr>
        <p:spPr>
          <a:xfrm>
            <a:off x="5971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/>
              <a:t> 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E4C556-D434-AC49-B258-5E929A624609}"/>
              </a:ext>
            </a:extLst>
          </p:cNvPr>
          <p:cNvSpPr/>
          <p:nvPr/>
        </p:nvSpPr>
        <p:spPr>
          <a:xfrm>
            <a:off x="5971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09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92989FB-1024-49B7-BDF1-B3CE27D48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7B594A-397F-45FF-A052-7013490ED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037967"/>
            <a:ext cx="3219127" cy="4709131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Importance</a:t>
            </a:r>
            <a:b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  <a:t>of Quality Assurance accountability</a:t>
            </a:r>
            <a:br>
              <a:rPr lang="en-US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en-US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87D6F4-EC95-4EF1-A8AD-4B70386C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F792DF-9D0A-4DB6-9A9E-7312F5A7E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7498080" cy="9144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BC7EA7B-802E-41F4-8926-C4475287A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8"/>
            <a:ext cx="7498616" cy="5676901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B98354E-9023-4AC1-BF05-91CB33408D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805130"/>
              </p:ext>
            </p:extLst>
          </p:nvPr>
        </p:nvGraphicFramePr>
        <p:xfrm>
          <a:off x="4598438" y="1207783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98FD1DAE-CEF3-4EE0-A9C8-499979A712A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04623" y="4174198"/>
            <a:ext cx="3399586" cy="453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6021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64D4B-BDA3-4521-B0E0-BEBEA9FF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Completing the updates – Category Definitions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A3AFA0-0B32-4DFA-96BA-43B62D2AB7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10813638" cy="3633047"/>
          </a:xfrm>
        </p:spPr>
        <p:txBody>
          <a:bodyPr/>
          <a:lstStyle/>
          <a:p>
            <a:r>
              <a:rPr lang="en-US" dirty="0"/>
              <a:t>Indicate the status of the recommendation:</a:t>
            </a:r>
          </a:p>
          <a:p>
            <a:pPr lvl="1"/>
            <a:r>
              <a:rPr lang="en-US" dirty="0">
                <a:solidFill>
                  <a:schemeClr val="tx1"/>
                </a:solidFill>
                <a:highlight>
                  <a:srgbClr val="00FF00"/>
                </a:highlight>
              </a:rPr>
              <a:t>On Track – Green</a:t>
            </a:r>
          </a:p>
          <a:p>
            <a:pPr lvl="2"/>
            <a:r>
              <a:rPr lang="en-US" dirty="0"/>
              <a:t>In progress project/actions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Minor Disruption – Yellow</a:t>
            </a:r>
          </a:p>
          <a:p>
            <a:pPr lvl="2"/>
            <a:r>
              <a:rPr lang="en-US" dirty="0"/>
              <a:t>Minor Roadblock, the project/action is still anticipated to be completed but will be delayed</a:t>
            </a:r>
          </a:p>
          <a:p>
            <a:pPr lvl="1"/>
            <a:r>
              <a:rPr lang="en-US" dirty="0">
                <a:highlight>
                  <a:srgbClr val="FF0000"/>
                </a:highlight>
              </a:rPr>
              <a:t>Major Disruption– Red</a:t>
            </a:r>
          </a:p>
          <a:p>
            <a:pPr lvl="2"/>
            <a:r>
              <a:rPr lang="en-US" dirty="0"/>
              <a:t>Major roadblock preventing the project/action from moving forward</a:t>
            </a:r>
          </a:p>
          <a:p>
            <a:pPr lvl="1"/>
            <a:r>
              <a:rPr lang="en-US" dirty="0">
                <a:highlight>
                  <a:srgbClr val="00FFFF"/>
                </a:highlight>
              </a:rPr>
              <a:t>Completed – Blue</a:t>
            </a:r>
          </a:p>
          <a:p>
            <a:pPr lvl="2"/>
            <a:r>
              <a:rPr lang="en-US" dirty="0"/>
              <a:t>Completed the project/action and it is fully implemented / operationalized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052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64D4B-BDA3-4521-B0E0-BEBEA9FF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Completing the updates – Adding comments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A3AFA0-0B32-4DFA-96BA-43B62D2AB7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10813638" cy="3633047"/>
          </a:xfrm>
        </p:spPr>
        <p:txBody>
          <a:bodyPr/>
          <a:lstStyle/>
          <a:p>
            <a:r>
              <a:rPr lang="en-US" dirty="0"/>
              <a:t>Please ensure that you add a two to three sentence (minimum) update on what you have accomplished or plan to accomplish in the “New Project/Action Update” box. Include: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List the steps you will take to address the </a:t>
            </a:r>
            <a:r>
              <a:rPr lang="en-US" dirty="0"/>
              <a:t>project/action </a:t>
            </a:r>
            <a:r>
              <a:rPr lang="en-US" dirty="0">
                <a:solidFill>
                  <a:schemeClr val="tx1"/>
                </a:solidFill>
              </a:rPr>
              <a:t>and any progress that has been made on these steps since your last update.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Progress made since last update. Please write 2-3 sentences minimum of the progress you have made on this </a:t>
            </a:r>
            <a:r>
              <a:rPr lang="en-US" dirty="0"/>
              <a:t>project/action</a:t>
            </a:r>
            <a:r>
              <a:rPr lang="en-US" dirty="0">
                <a:solidFill>
                  <a:schemeClr val="tx1"/>
                </a:solidFill>
              </a:rPr>
              <a:t> since your last update.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If you have additional files you would like to include as evidence/support for the recommendation update, please attach it to the </a:t>
            </a:r>
            <a:r>
              <a:rPr lang="en-US" dirty="0"/>
              <a:t>project/action</a:t>
            </a:r>
            <a:r>
              <a:rPr lang="en-US" dirty="0">
                <a:solidFill>
                  <a:schemeClr val="tx1"/>
                </a:solidFill>
              </a:rPr>
              <a:t> by clicking on the Files icon. 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AECC68-7FD2-465C-A14F-758C53EA3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4028" y="4767890"/>
            <a:ext cx="1410591" cy="55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461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64D4B-BDA3-4521-B0E0-BEBEA9FF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Reminders when completing </a:t>
            </a:r>
            <a:r>
              <a:rPr lang="en-US" dirty="0" err="1"/>
              <a:t>Envisio</a:t>
            </a:r>
            <a:r>
              <a:rPr lang="en-US" dirty="0"/>
              <a:t>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94DD3-5287-4AFD-8DA3-655EB518E8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1661075"/>
            <a:ext cx="5194767" cy="3633047"/>
          </a:xfrm>
        </p:spPr>
        <p:txBody>
          <a:bodyPr>
            <a:normAutofit/>
          </a:bodyPr>
          <a:lstStyle/>
          <a:p>
            <a:r>
              <a:rPr lang="en-US" sz="2000" dirty="0"/>
              <a:t>Make sure you are in the “right” Plan.</a:t>
            </a:r>
          </a:p>
          <a:p>
            <a:r>
              <a:rPr lang="en-US" sz="2000" dirty="0"/>
              <a:t>Be on the lookout for </a:t>
            </a:r>
            <a:r>
              <a:rPr lang="en-US" sz="2000" dirty="0" err="1"/>
              <a:t>Envisio</a:t>
            </a:r>
            <a:r>
              <a:rPr lang="en-US" sz="2000" dirty="0"/>
              <a:t> Emails</a:t>
            </a:r>
          </a:p>
          <a:p>
            <a:r>
              <a:rPr lang="en-US" sz="2000" dirty="0"/>
              <a:t>Once your updates have been made, your department leads will be creating reports for stakeholders.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7FFBC4-7C26-48D5-A13C-FF79219AA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6039" y="1661075"/>
            <a:ext cx="5194769" cy="3633047"/>
          </a:xfrm>
        </p:spPr>
        <p:txBody>
          <a:bodyPr>
            <a:normAutofit/>
          </a:bodyPr>
          <a:lstStyle/>
          <a:p>
            <a:r>
              <a:rPr lang="en-US" sz="2000" dirty="0"/>
              <a:t>Please check that you have been assigned to the correct project/action and inform us of any observers or contributors you would like us to add to your plan.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00531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A3AFA0-0B32-4DFA-96BA-43B62D2AB7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77705" y="1610690"/>
            <a:ext cx="10813638" cy="3633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Questions?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224C99-2404-4D4A-9D90-1401B4FA005C}"/>
              </a:ext>
            </a:extLst>
          </p:cNvPr>
          <p:cNvSpPr/>
          <p:nvPr/>
        </p:nvSpPr>
        <p:spPr>
          <a:xfrm>
            <a:off x="5971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/>
              <a:t> 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E4C556-D434-AC49-B258-5E929A624609}"/>
              </a:ext>
            </a:extLst>
          </p:cNvPr>
          <p:cNvSpPr/>
          <p:nvPr/>
        </p:nvSpPr>
        <p:spPr>
          <a:xfrm>
            <a:off x="5971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89321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">
      <a:dk1>
        <a:srgbClr val="000000"/>
      </a:dk1>
      <a:lt1>
        <a:srgbClr val="FFFFFF"/>
      </a:lt1>
      <a:dk2>
        <a:srgbClr val="233D3C"/>
      </a:dk2>
      <a:lt2>
        <a:srgbClr val="E9E7E4"/>
      </a:lt2>
      <a:accent1>
        <a:srgbClr val="4C71C4"/>
      </a:accent1>
      <a:accent2>
        <a:srgbClr val="675CC0"/>
      </a:accent2>
      <a:accent3>
        <a:srgbClr val="8B4CC4"/>
      </a:accent3>
      <a:accent4>
        <a:srgbClr val="AC3AB2"/>
      </a:accent4>
      <a:accent5>
        <a:srgbClr val="C44C99"/>
      </a:accent5>
      <a:accent6>
        <a:srgbClr val="B5415B"/>
      </a:accent6>
      <a:hlink>
        <a:srgbClr val="9E7D34"/>
      </a:hlink>
      <a:folHlink>
        <a:srgbClr val="848484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395</Words>
  <Application>Microsoft Macintosh PowerPoint</Application>
  <PresentationFormat>Widescreen</PresentationFormat>
  <Paragraphs>47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Gill Sans MT</vt:lpstr>
      <vt:lpstr>Lato</vt:lpstr>
      <vt:lpstr>Lato Black</vt:lpstr>
      <vt:lpstr>Lato Light</vt:lpstr>
      <vt:lpstr>Wingdings 2</vt:lpstr>
      <vt:lpstr>DividendVTI</vt:lpstr>
      <vt:lpstr>District 49 Training Session</vt:lpstr>
      <vt:lpstr>Meet your Success team!</vt:lpstr>
      <vt:lpstr>Agenda/Objective</vt:lpstr>
      <vt:lpstr>Importance of Quality Assurance accountability </vt:lpstr>
      <vt:lpstr>Completing the updates – Category Definitions</vt:lpstr>
      <vt:lpstr>Completing the updates – Adding comments</vt:lpstr>
      <vt:lpstr>Key Reminders when completing Envisio updates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Review Accountability Plan</dc:title>
  <dc:creator>Juanita Wattam-Simeon</dc:creator>
  <cp:lastModifiedBy>Ricky Chu</cp:lastModifiedBy>
  <cp:revision>20</cp:revision>
  <dcterms:created xsi:type="dcterms:W3CDTF">2019-08-13T16:01:44Z</dcterms:created>
  <dcterms:modified xsi:type="dcterms:W3CDTF">2019-10-31T20:37:53Z</dcterms:modified>
</cp:coreProperties>
</file>